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75" r:id="rId4"/>
    <p:sldId id="257" r:id="rId5"/>
    <p:sldId id="276" r:id="rId6"/>
    <p:sldId id="277" r:id="rId7"/>
    <p:sldId id="282" r:id="rId8"/>
    <p:sldId id="301" r:id="rId9"/>
    <p:sldId id="284" r:id="rId10"/>
    <p:sldId id="279" r:id="rId11"/>
    <p:sldId id="289" r:id="rId12"/>
    <p:sldId id="278" r:id="rId13"/>
    <p:sldId id="288" r:id="rId14"/>
    <p:sldId id="287" r:id="rId15"/>
    <p:sldId id="303" r:id="rId16"/>
    <p:sldId id="304" r:id="rId17"/>
    <p:sldId id="302" r:id="rId18"/>
    <p:sldId id="306" r:id="rId19"/>
    <p:sldId id="308" r:id="rId20"/>
    <p:sldId id="297" r:id="rId21"/>
    <p:sldId id="307" r:id="rId22"/>
    <p:sldId id="286" r:id="rId23"/>
    <p:sldId id="290" r:id="rId24"/>
    <p:sldId id="291" r:id="rId25"/>
    <p:sldId id="296" r:id="rId26"/>
    <p:sldId id="280" r:id="rId27"/>
    <p:sldId id="295" r:id="rId28"/>
    <p:sldId id="272" r:id="rId29"/>
    <p:sldId id="292" r:id="rId30"/>
    <p:sldId id="300" r:id="rId31"/>
    <p:sldId id="298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ontserrat Medium" panose="020B0604020202020204" charset="0"/>
      <p:regular r:id="rId38"/>
      <p:italic r:id="rId39"/>
    </p:embeddedFont>
    <p:embeddedFont>
      <p:font typeface="Poppins Bold" panose="020B0604020202020204" charset="0"/>
      <p:regular r:id="rId40"/>
    </p:embeddedFont>
    <p:embeddedFont>
      <p:font typeface="Poppins" panose="020B0604020202020204" charset="0"/>
      <p:regular r:id="rId41"/>
      <p:bold r:id="rId42"/>
      <p:italic r:id="rId43"/>
      <p:boldItalic r:id="rId44"/>
    </p:embeddedFont>
    <p:embeddedFont>
      <p:font typeface="Montserrat Ultra-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2C4-81C2-4F7D-810A-6415F5EC838C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33289-389D-460B-94F6-02589D0A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5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72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33289-389D-460B-94F6-02589D0AA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2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sv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sets/ishanshrivastava28/superstore-sal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4412" y="3396882"/>
            <a:ext cx="99441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PHÂN TÍCH TÌNH HÌNH KINH DOANH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269463"/>
            <a:ext cx="620150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Bán </a:t>
            </a:r>
            <a:r>
              <a:rPr lang="en-US" sz="25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endParaRPr lang="en-US" sz="25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3173"/>
              </a:lnSpc>
            </a:pPr>
            <a:r>
              <a:rPr lang="en-US" sz="25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2011 - 2014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Huỳnh Ngọc Mai Anh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16 Feb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2025"/>
            <a:ext cx="3543300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</a:t>
            </a:r>
            <a:r>
              <a:rPr lang="en-US" sz="2000" dirty="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án</a:t>
            </a:r>
            <a:endParaRPr lang="en-US" sz="2000" dirty="0">
              <a:solidFill>
                <a:srgbClr val="545454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Freeform 6"/>
          <p:cNvSpPr/>
          <p:nvPr/>
        </p:nvSpPr>
        <p:spPr>
          <a:xfrm>
            <a:off x="10627519" y="4484281"/>
            <a:ext cx="7679531" cy="5912836"/>
          </a:xfrm>
          <a:custGeom>
            <a:avLst/>
            <a:gdLst/>
            <a:ahLst/>
            <a:cxnLst/>
            <a:rect l="l" t="t" r="r" b="b"/>
            <a:pathLst>
              <a:path w="9543361" h="7200900">
                <a:moveTo>
                  <a:pt x="0" y="0"/>
                </a:moveTo>
                <a:lnTo>
                  <a:pt x="9543361" y="0"/>
                </a:lnTo>
                <a:lnTo>
                  <a:pt x="9543361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0"/>
          <p:cNvSpPr txBox="1"/>
          <p:nvPr/>
        </p:nvSpPr>
        <p:spPr>
          <a:xfrm>
            <a:off x="4745615" y="8890000"/>
            <a:ext cx="31623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1 : Mr. Hoàn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45454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Mentor 2 : Mr Trung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MODELING &amp; SỬ DỤNG DAX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58" y="3314700"/>
            <a:ext cx="5977354" cy="43763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57800" y="2786609"/>
            <a:ext cx="3590282" cy="5743375"/>
            <a:chOff x="1670713" y="2092657"/>
            <a:chExt cx="4983053" cy="65612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3" y="2092657"/>
              <a:ext cx="4962581" cy="1543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185" y="3885381"/>
              <a:ext cx="4962581" cy="21049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6209472"/>
              <a:ext cx="4962581" cy="2444476"/>
            </a:xfrm>
            <a:prstGeom prst="rect">
              <a:avLst/>
            </a:prstGeom>
          </p:spPr>
        </p:pic>
      </p:grpSp>
      <p:sp>
        <p:nvSpPr>
          <p:cNvPr id="9" name="TextBox 73"/>
          <p:cNvSpPr txBox="1"/>
          <p:nvPr/>
        </p:nvSpPr>
        <p:spPr>
          <a:xfrm>
            <a:off x="1505043" y="9440944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Documentation : https://github.com/Maianh2510/Project--Superstore-Business-Analysis.git </a:t>
            </a:r>
          </a:p>
        </p:txBody>
      </p:sp>
      <p:sp>
        <p:nvSpPr>
          <p:cNvPr id="10" name="TextBox 73"/>
          <p:cNvSpPr txBox="1"/>
          <p:nvPr/>
        </p:nvSpPr>
        <p:spPr>
          <a:xfrm>
            <a:off x="739987" y="3904708"/>
            <a:ext cx="4509852" cy="258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bảng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Dimension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( data modeling)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toán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chỉ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chart (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Visulizations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483" y="2927759"/>
            <a:ext cx="2830917" cy="4865301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990600" y="3075980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</p:spTree>
    <p:extLst>
      <p:ext uri="{BB962C8B-B14F-4D97-AF65-F5344CB8AC3E}">
        <p14:creationId xmlns:p14="http://schemas.microsoft.com/office/powerpoint/2010/main" val="3820318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2600" y="2857500"/>
            <a:ext cx="5882145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PHÂN TÍCH</a:t>
            </a:r>
          </a:p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TÌNH HÌNH KINH DOANH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590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222000" y="642201"/>
            <a:ext cx="134112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HIỆU SUẤT KINH DOANH ĐÃ ĐẠT ĐƯỢC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0363200" y="3314700"/>
            <a:ext cx="6781800" cy="4114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" y="2146079"/>
            <a:ext cx="9912600" cy="6807421"/>
          </a:xfrm>
          <a:prstGeom prst="rect">
            <a:avLst/>
          </a:prstGeom>
        </p:spPr>
      </p:pic>
      <p:sp>
        <p:nvSpPr>
          <p:cNvPr id="24" name="TextBox 31"/>
          <p:cNvSpPr txBox="1"/>
          <p:nvPr/>
        </p:nvSpPr>
        <p:spPr>
          <a:xfrm>
            <a:off x="10875531" y="3525441"/>
            <a:ext cx="6096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năm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2011 – 2014.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sự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tăng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đáng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kể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mức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trưởng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quân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6.19%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được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dấu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trọng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như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đã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mua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789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lượng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4.281.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Đặc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biệt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hơn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đó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tỷ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lệ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quay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lại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đạt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98.99%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. 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Biên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lợi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nhuận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trung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bình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dirty="0" err="1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>
                <a:solidFill>
                  <a:srgbClr val="1F202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15.46%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1295400" y="8789845"/>
            <a:ext cx="7120662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METRIC</a:t>
            </a:r>
          </a:p>
        </p:txBody>
      </p:sp>
    </p:spTree>
    <p:extLst>
      <p:ext uri="{BB962C8B-B14F-4D97-AF65-F5344CB8AC3E}">
        <p14:creationId xmlns:p14="http://schemas.microsoft.com/office/powerpoint/2010/main" val="413812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481" y="2324100"/>
            <a:ext cx="10237519" cy="4648200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1219200" y="800100"/>
            <a:ext cx="712066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THỜI GIAN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7254" y="3275379"/>
            <a:ext cx="657134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ó xu hướng tăng trưởng theo thời gian nhưng có sự biến động theo tháng.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cao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và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có doanh thu cao nhất, có thể do nhu cầu mua sắm cuối năm (Black Friday, Giáng sinh).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Mùa thấp điểm: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có doanh thu thấp hơn hẳn,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Hậu quả từ chi tiêu cuối năm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Không có nhiều sự kiện mua sắm lớn.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Tháng 2 ngắn hơn các tháng 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28 - 29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23925" y="2828988"/>
            <a:ext cx="7278004" cy="555559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/>
          <p:cNvSpPr txBox="1"/>
          <p:nvPr/>
        </p:nvSpPr>
        <p:spPr>
          <a:xfrm>
            <a:off x="609600" y="495300"/>
            <a:ext cx="10058400" cy="164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DOANH THU THEO NHÓM SẢN PHẨM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2999" y="3086100"/>
            <a:ext cx="8001001" cy="42672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3251645"/>
            <a:ext cx="746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Furniture (Nội thất):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ổn định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qua các năm.</a:t>
            </a: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Office Supplies (Văn phòng phẩm):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Nhóm có doanh thu cao nhất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b="1" dirty="0">
                <a:cs typeface="Arial" panose="020B0604020202020204" pitchFamily="34" charset="0"/>
              </a:rPr>
              <a:t>Technology (Công nghệ):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Doanh thu ổn định nhưng thấp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dirty="0">
                <a:cs typeface="Arial" panose="020B0604020202020204" pitchFamily="34" charset="0"/>
              </a:rPr>
              <a:t>.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65" y="2705100"/>
            <a:ext cx="8677122" cy="5181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6055574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ợi nhuận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thấp so với doanh thu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B2A0D-F5CC-86E3-385B-A01E2420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371" y="2510648"/>
            <a:ext cx="8507186" cy="5265703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66D11799-6B3A-F857-B9AF-0C094020FEF1}"/>
              </a:ext>
            </a:extLst>
          </p:cNvPr>
          <p:cNvSpPr txBox="1"/>
          <p:nvPr/>
        </p:nvSpPr>
        <p:spPr>
          <a:xfrm>
            <a:off x="609600" y="495300"/>
            <a:ext cx="100584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BIÊN LỢI NHUẬN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1E8825AD-F714-B971-B047-3231C930C401}"/>
              </a:ext>
            </a:extLst>
          </p:cNvPr>
          <p:cNvSpPr/>
          <p:nvPr/>
        </p:nvSpPr>
        <p:spPr>
          <a:xfrm>
            <a:off x="1142999" y="3619500"/>
            <a:ext cx="7848601" cy="2286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99C40-661A-C794-1E62-A36B74D3BC7F}"/>
              </a:ext>
            </a:extLst>
          </p:cNvPr>
          <p:cNvSpPr/>
          <p:nvPr/>
        </p:nvSpPr>
        <p:spPr>
          <a:xfrm>
            <a:off x="1524000" y="4000500"/>
            <a:ext cx="74676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nhuận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2012- 2014</a:t>
            </a:r>
          </a:p>
        </p:txBody>
      </p:sp>
    </p:spTree>
    <p:extLst>
      <p:ext uri="{BB962C8B-B14F-4D97-AF65-F5344CB8AC3E}">
        <p14:creationId xmlns:p14="http://schemas.microsoft.com/office/powerpoint/2010/main" val="149842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53332BF9-DA0B-FE45-962A-FB9DD199D68B}"/>
              </a:ext>
            </a:extLst>
          </p:cNvPr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A9FB33D-02FB-A9F3-AC9F-73FE7E60AFF7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sao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biên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lợi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nhuận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lại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ngay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cả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tăng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?”</a:t>
            </a:r>
          </a:p>
        </p:txBody>
      </p:sp>
    </p:spTree>
    <p:extLst>
      <p:ext uri="{BB962C8B-B14F-4D97-AF65-F5344CB8AC3E}">
        <p14:creationId xmlns:p14="http://schemas.microsoft.com/office/powerpoint/2010/main" val="3663791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609600" y="495300"/>
            <a:ext cx="11811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CHI PHÍ GIÁ VỐN -COGS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2171700"/>
            <a:ext cx="7162800" cy="419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6890542"/>
            <a:ext cx="6571346" cy="1027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F503C-10BB-4002-0F06-CDBDB6C6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019300"/>
            <a:ext cx="7522019" cy="4602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D215D3-BFA0-2588-368D-C6B5272195A1}"/>
              </a:ext>
            </a:extLst>
          </p:cNvPr>
          <p:cNvSpPr/>
          <p:nvPr/>
        </p:nvSpPr>
        <p:spPr>
          <a:xfrm>
            <a:off x="9525000" y="6896100"/>
            <a:ext cx="7141019" cy="21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2014. Chi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970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AB15EC88-441F-6572-4E3D-E7CA0018B942}"/>
              </a:ext>
            </a:extLst>
          </p:cNvPr>
          <p:cNvSpPr txBox="1"/>
          <p:nvPr/>
        </p:nvSpPr>
        <p:spPr>
          <a:xfrm>
            <a:off x="609600" y="495300"/>
            <a:ext cx="11811000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GIÁ BÁN THEO DANH MỤC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CFF9-A000-A73E-AD0E-36D8F4A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63" y="2353017"/>
            <a:ext cx="10954474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F882F8-41FB-7DAB-5F88-F8EF80A555C6}"/>
              </a:ext>
            </a:extLst>
          </p:cNvPr>
          <p:cNvSpPr txBox="1"/>
          <p:nvPr/>
        </p:nvSpPr>
        <p:spPr>
          <a:xfrm>
            <a:off x="3200400" y="8191500"/>
            <a:ext cx="1287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Giá có dao động theo thời gian nhưng chủ yếu đi ngang, không có sự tăng trưởng mạnh.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5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1D5E262F-7D81-AF1D-CF8C-1E35F8CE814D}"/>
              </a:ext>
            </a:extLst>
          </p:cNvPr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B115808-D84B-C40C-7A3F-CAF0CEE58D3E}"/>
              </a:ext>
            </a:extLst>
          </p:cNvPr>
          <p:cNvSpPr txBox="1"/>
          <p:nvPr/>
        </p:nvSpPr>
        <p:spPr>
          <a:xfrm>
            <a:off x="2057399" y="2019300"/>
            <a:ext cx="7086601" cy="5368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Giảm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giá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có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tác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động</a:t>
            </a:r>
            <a:r>
              <a:rPr lang="en-US" sz="6000" b="1" dirty="0">
                <a:solidFill>
                  <a:srgbClr val="FF000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đến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doanh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thu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và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lợi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nhuận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85160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409860" y="3351068"/>
            <a:ext cx="4950613" cy="1272624"/>
            <a:chOff x="0" y="0"/>
            <a:chExt cx="1013318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4710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6180772" y="3466395"/>
            <a:ext cx="1011607" cy="1011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14610" y="3727916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vi-VN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Tổng Quan Dự Án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316053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409860" y="5404742"/>
            <a:ext cx="4950613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204710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6180772" y="5520070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144409" y="5786215"/>
            <a:ext cx="3979094" cy="39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Phương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Pháp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Thực</a:t>
            </a:r>
            <a:r>
              <a:rPr lang="en-US" sz="2444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44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endParaRPr lang="en-US" sz="2444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16053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409860" y="7458416"/>
            <a:ext cx="4950613" cy="1272624"/>
            <a:chOff x="0" y="0"/>
            <a:chExt cx="1013318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6204710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6180772" y="7573744"/>
            <a:ext cx="1011607" cy="101160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316053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0927526" y="3351068"/>
            <a:ext cx="4950613" cy="1272624"/>
            <a:chOff x="0" y="0"/>
            <a:chExt cx="1013318" cy="2604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1100568" y="350743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1076630" y="3466395"/>
            <a:ext cx="1011607" cy="101160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2524400" y="3760569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Mục Đích Phân Tích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211911" y="3739583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0927526" y="5404742"/>
            <a:ext cx="4950613" cy="1272624"/>
            <a:chOff x="0" y="0"/>
            <a:chExt cx="1013318" cy="26048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1100568" y="556110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8" name="Group 58"/>
          <p:cNvGrpSpPr/>
          <p:nvPr/>
        </p:nvGrpSpPr>
        <p:grpSpPr>
          <a:xfrm>
            <a:off x="11076630" y="5520070"/>
            <a:ext cx="1011607" cy="1011607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1211911" y="5793257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927526" y="7458416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1100568" y="761478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1076630" y="7573744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1211911" y="784693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73" name="AutoShape 73"/>
          <p:cNvSpPr/>
          <p:nvPr/>
        </p:nvSpPr>
        <p:spPr>
          <a:xfrm>
            <a:off x="7766528" y="398738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4" name="AutoShape 74"/>
          <p:cNvSpPr/>
          <p:nvPr/>
        </p:nvSpPr>
        <p:spPr>
          <a:xfrm>
            <a:off x="7766528" y="604105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5" name="AutoShape 75"/>
          <p:cNvSpPr/>
          <p:nvPr/>
        </p:nvSpPr>
        <p:spPr>
          <a:xfrm>
            <a:off x="7766528" y="8094728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6" name="Group 76"/>
          <p:cNvGrpSpPr/>
          <p:nvPr/>
        </p:nvGrpSpPr>
        <p:grpSpPr>
          <a:xfrm>
            <a:off x="7657357" y="3878209"/>
            <a:ext cx="218342" cy="21834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10472596" y="3817934"/>
            <a:ext cx="218342" cy="21834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57357" y="5931883"/>
            <a:ext cx="218342" cy="21834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412301" y="5931883"/>
            <a:ext cx="218342" cy="21834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657357" y="7985557"/>
            <a:ext cx="218342" cy="21834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412301" y="7985557"/>
            <a:ext cx="218342" cy="21834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4" name="AutoShape 94"/>
          <p:cNvSpPr/>
          <p:nvPr/>
        </p:nvSpPr>
        <p:spPr>
          <a:xfrm>
            <a:off x="9144000" y="4001667"/>
            <a:ext cx="0" cy="655527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5" name="TextBox 10"/>
          <p:cNvSpPr txBox="1"/>
          <p:nvPr/>
        </p:nvSpPr>
        <p:spPr>
          <a:xfrm>
            <a:off x="5748077" y="1500329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NỘI DUNG TRÌNH BÀY</a:t>
            </a:r>
          </a:p>
        </p:txBody>
      </p:sp>
      <p:sp>
        <p:nvSpPr>
          <p:cNvPr id="96" name="TextBox 43"/>
          <p:cNvSpPr txBox="1"/>
          <p:nvPr/>
        </p:nvSpPr>
        <p:spPr>
          <a:xfrm>
            <a:off x="11800746" y="7880357"/>
            <a:ext cx="3448990" cy="39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Kết Luận &amp; Đề Xuất</a:t>
            </a:r>
          </a:p>
        </p:txBody>
      </p:sp>
      <p:sp>
        <p:nvSpPr>
          <p:cNvPr id="97" name="TextBox 61"/>
          <p:cNvSpPr txBox="1"/>
          <p:nvPr/>
        </p:nvSpPr>
        <p:spPr>
          <a:xfrm>
            <a:off x="3049238" y="783526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 </a:t>
            </a:r>
          </a:p>
        </p:txBody>
      </p:sp>
      <p:sp>
        <p:nvSpPr>
          <p:cNvPr id="98" name="TextBox 34"/>
          <p:cNvSpPr txBox="1"/>
          <p:nvPr/>
        </p:nvSpPr>
        <p:spPr>
          <a:xfrm>
            <a:off x="12524400" y="5793257"/>
            <a:ext cx="353866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 Tích </a:t>
            </a:r>
          </a:p>
        </p:txBody>
      </p:sp>
    </p:spTree>
    <p:extLst>
      <p:ext uri="{BB962C8B-B14F-4D97-AF65-F5344CB8AC3E}">
        <p14:creationId xmlns:p14="http://schemas.microsoft.com/office/powerpoint/2010/main" val="4252536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MỐI TƯƠNG QUAN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171700"/>
            <a:ext cx="8048494" cy="6477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90700"/>
            <a:ext cx="7848600" cy="649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Doanh số &amp; Lợi nhuận (0.4): </a:t>
            </a:r>
            <a:r>
              <a:rPr lang="vi-VN" sz="2000" dirty="0"/>
              <a:t>Có tương quan dương (0.4), nghĩa là khi doanh số tăng, lợi nhuận cũng tăng, nhưng mức độ không quá mạnh.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Doanh số &amp; Số lượng sản phẩm (0.11): </a:t>
            </a:r>
            <a:r>
              <a:rPr lang="vi-VN" sz="2000" dirty="0"/>
              <a:t>Tương quan rất yếu, cho thấy bán nhiều sản phẩm không đồng nghĩa với doanh số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Doanh số &amp; Giảm giá (-0.089):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tức là giảm giá không tác động đáng kể đến doanh số.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Số lượng &amp; Lợi nhuận (0.18): </a:t>
            </a:r>
            <a:r>
              <a:rPr lang="vi-VN" sz="2000" dirty="0"/>
              <a:t>Tương quan dương yếu, tức là bán nhiều có thể tăng lợi nhuận, nhưng không đáng kể.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Lợi nhuận (-0.48): </a:t>
            </a:r>
            <a:r>
              <a:rPr lang="vi-VN" sz="2000" dirty="0"/>
              <a:t>Tương quan âm rõ rệt, giảm giá làm giảm lợi </a:t>
            </a:r>
            <a:r>
              <a:rPr lang="vi-VN" sz="2000"/>
              <a:t>nhuận </a:t>
            </a:r>
            <a:r>
              <a:rPr lang="vi-VN" sz="2000" smtClean="0"/>
              <a:t>ảnh </a:t>
            </a:r>
            <a:r>
              <a:rPr lang="vi-VN" sz="2000" dirty="0"/>
              <a:t>hưởng trực tiếp đến biên lợi nhuận.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>
                <a:solidFill>
                  <a:srgbClr val="FF0000"/>
                </a:solidFill>
              </a:rPr>
              <a:t>Giảm giá &amp; Số lượng (0.011):</a:t>
            </a:r>
            <a:r>
              <a:rPr lang="vi-VN" sz="2000" dirty="0">
                <a:solidFill>
                  <a:srgbClr val="FF0000"/>
                </a:solidFill>
              </a:rPr>
              <a:t> </a:t>
            </a:r>
            <a:r>
              <a:rPr lang="vi-VN" sz="2000" dirty="0"/>
              <a:t>Hầu như không có tương quan, chứng tỏ khách hàng không phản ứng mạnh với các chương trình giảm giá.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5053" y="8984423"/>
            <a:ext cx="1319944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vi-VN" sz="2500" b="1" dirty="0"/>
              <a:t> KẾT LUẬN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500" b="1" dirty="0"/>
              <a:t>Giảm giá không giúp tăng doanh số nhưng có </a:t>
            </a:r>
            <a:r>
              <a:rPr lang="vi-VN" sz="2500" b="1"/>
              <a:t>ảnh </a:t>
            </a:r>
            <a:r>
              <a:rPr lang="vi-VN" sz="2500" b="1" smtClean="0"/>
              <a:t>hưởng</a:t>
            </a:r>
            <a:r>
              <a:rPr lang="en-US" sz="2500" b="1" smtClean="0"/>
              <a:t> </a:t>
            </a:r>
            <a:r>
              <a:rPr lang="vi-VN" sz="2500" b="1" smtClean="0"/>
              <a:t>đến </a:t>
            </a:r>
            <a:r>
              <a:rPr lang="vi-VN" sz="2500" b="1" dirty="0"/>
              <a:t>lợi nhuận.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450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2C63D-12A0-9059-D62E-026EAAF7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36C4AC49-DA19-A247-3EF4-12C1A42927C9}"/>
              </a:ext>
            </a:extLst>
          </p:cNvPr>
          <p:cNvSpPr txBox="1"/>
          <p:nvPr/>
        </p:nvSpPr>
        <p:spPr>
          <a:xfrm>
            <a:off x="2057399" y="2019300"/>
            <a:ext cx="6781801" cy="398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“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Vi Mua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Sắm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Của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Khách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Hàng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Như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Thế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Nào</a:t>
            </a:r>
            <a:r>
              <a:rPr lang="en-US" sz="6000" b="1" dirty="0">
                <a:solidFill>
                  <a:srgbClr val="002060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?”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3601964-37B9-5253-BBD2-23A2A0EF95AD}"/>
              </a:ext>
            </a:extLst>
          </p:cNvPr>
          <p:cNvSpPr/>
          <p:nvPr/>
        </p:nvSpPr>
        <p:spPr>
          <a:xfrm>
            <a:off x="8991600" y="3238500"/>
            <a:ext cx="8745598" cy="6307762"/>
          </a:xfrm>
          <a:custGeom>
            <a:avLst/>
            <a:gdLst/>
            <a:ahLst/>
            <a:cxnLst/>
            <a:rect l="l" t="t" r="r" b="b"/>
            <a:pathLst>
              <a:path w="8745598" h="6307762">
                <a:moveTo>
                  <a:pt x="0" y="0"/>
                </a:moveTo>
                <a:lnTo>
                  <a:pt x="8745597" y="0"/>
                </a:lnTo>
                <a:lnTo>
                  <a:pt x="8745597" y="6307762"/>
                </a:lnTo>
                <a:lnTo>
                  <a:pt x="0" y="630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1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3390898"/>
            <a:ext cx="83058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Tổng doanh thu theo phân khúc (Total_Sales by Segment)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Consumer (53.34%)  </a:t>
            </a:r>
            <a:r>
              <a:rPr lang="vi-VN" sz="2000" dirty="0"/>
              <a:t>là nhóm khách hàng đóng góp lớn nhất vào doanh thu.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Corporate (30.24%) </a:t>
            </a:r>
            <a:r>
              <a:rPr lang="vi-VN" sz="2000" dirty="0"/>
              <a:t>có doanh thu tương đối cao.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Home Office (16.41%)</a:t>
            </a:r>
            <a:r>
              <a:rPr lang="vi-VN" sz="2000" dirty="0"/>
              <a:t> có doanh thu thấp nhất.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705100"/>
            <a:ext cx="8413740" cy="464562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8600" y="3159723"/>
            <a:ext cx="8915400" cy="289817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5" y="3093678"/>
            <a:ext cx="7567685" cy="38024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0" y="7311503"/>
            <a:ext cx="63246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/>
              <a:t>Cả 3 tệp khách hàng mua nhiều nhất Office Supplies (văn phòng phẩm).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7256531"/>
            <a:ext cx="6781800" cy="165863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680" y="2095499"/>
            <a:ext cx="4768920" cy="4586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20200" y="7311503"/>
            <a:ext cx="83058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b="1" dirty="0"/>
              <a:t>Consumer </a:t>
            </a:r>
            <a:r>
              <a:rPr lang="vi-VN" sz="2000" dirty="0"/>
              <a:t>có giá trị đơn hàng trung bình </a:t>
            </a:r>
            <a:r>
              <a:rPr lang="vi-VN" sz="2000" b="1" dirty="0"/>
              <a:t>cao nhất (110.68 USD)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Corporate có mức chi tiêu trung bình xấp xỉ Consumer (108.15 USD), cho thấy các doanh nghiệp cũng sẵn sàng chi tiêu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91600" y="7209677"/>
            <a:ext cx="8762999" cy="17438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3277"/>
            <a:ext cx="8724797" cy="480060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012209" y="582919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1600" y="7145804"/>
            <a:ext cx="6477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Xu hướng chung: </a:t>
            </a:r>
            <a:r>
              <a:rPr lang="vi-VN" sz="2000" dirty="0"/>
              <a:t>Số lượng đơn hàng cao vào đầu tuần (Mon - Wed) và giảm dần về cuối tuần (Sat - Sun).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2209" y="6896100"/>
            <a:ext cx="6912591" cy="1524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4" y="1485900"/>
            <a:ext cx="8941869" cy="50204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73533" y="7182616"/>
            <a:ext cx="7562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Standard Class là phương thức vận chuyển phổ biến nhất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Chiếm gần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37.65</a:t>
            </a:r>
            <a:r>
              <a:rPr lang="vi-VN" sz="2000" dirty="0"/>
              <a:t>% tổng số đơn hàng, cao nhất trong tất cả các loại vận chuyển.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Đây có thể coi là phương thức phù hợp với phần lớn khách hàng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57504" y="6896100"/>
            <a:ext cx="8594212" cy="251202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7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990600" y="723900"/>
            <a:ext cx="1111878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TÍCH HÀNH VI KHÁCH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019300"/>
            <a:ext cx="6956096" cy="67264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3951368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/>
              <a:t>Khu vực trong khung đỏ (Đông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Doanh số tập trung dày đặc, nhiều bang có lượng mua lớn.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Đây có thể là các thị trường mạnh hiện tại với lượng khách hàng lớn.</a:t>
            </a:r>
          </a:p>
          <a:p>
            <a:pPr>
              <a:lnSpc>
                <a:spcPct val="150000"/>
              </a:lnSpc>
            </a:pPr>
            <a:r>
              <a:rPr lang="vi-VN" sz="2000" b="1" dirty="0"/>
              <a:t>Khu vực trong khung xanh (Tây Mỹ):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Ít bang có doanh số cao, bong bóng nhỏ hơn.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/>
              <a:t>Dấu hiệu cho thấy tiềm năng mở rộng nếu khai thác tốt.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990600" y="3803790"/>
            <a:ext cx="8915400" cy="34290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6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5911560"/>
            <a:ext cx="13868400" cy="327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/>
              <a:t>Dự báo cho thấy doanh thu tiếp tục tăng trưởng trong năm 2015, với mức dao động trong khoảng an toàn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Các đường tham chiếu (dotted lines):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xanh (khoảng 25K): đường doanh thu cao nhất.</a:t>
            </a:r>
          </a:p>
          <a:p>
            <a:pPr algn="just">
              <a:lnSpc>
                <a:spcPct val="150000"/>
              </a:lnSpc>
            </a:pPr>
            <a:r>
              <a:rPr lang="vi-VN" sz="2000" dirty="0"/>
              <a:t>Đường chấm hồng (khoảng 10K): đường doanh thu trung bình.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=&gt; </a:t>
            </a:r>
            <a:r>
              <a:rPr lang="vi-VN" sz="2000" b="1" dirty="0"/>
              <a:t>Dự báo cho thấy doanh thu có khả năng đạt mức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19.3</a:t>
            </a:r>
            <a:r>
              <a:rPr lang="vi-VN" sz="2000" b="1" dirty="0"/>
              <a:t>K</a:t>
            </a:r>
            <a:r>
              <a:rPr lang="en-US" sz="2000" b="1" dirty="0"/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USD</a:t>
            </a:r>
            <a:r>
              <a:rPr lang="vi-VN" sz="2000" b="1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vi-VN" sz="2000" b="1" dirty="0"/>
              <a:t>Nhận định: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</a:t>
            </a:r>
            <a:r>
              <a:rPr lang="vi-VN" sz="2000" dirty="0"/>
              <a:t>ếu muốn đạt mục tiêu &gt;</a:t>
            </a:r>
            <a:r>
              <a:rPr lang="en-US" sz="2000" dirty="0"/>
              <a:t>=</a:t>
            </a:r>
            <a:r>
              <a:rPr lang="vi-VN" sz="2000" dirty="0"/>
              <a:t>25K</a:t>
            </a:r>
            <a:r>
              <a:rPr lang="en-US" sz="2000" dirty="0"/>
              <a:t> </a:t>
            </a:r>
            <a:r>
              <a:rPr lang="en-US" sz="2000" b="1" dirty="0"/>
              <a:t>USD</a:t>
            </a:r>
            <a:r>
              <a:rPr lang="en-US" sz="2000" dirty="0"/>
              <a:t> </a:t>
            </a:r>
            <a:r>
              <a:rPr lang="en-US" sz="2000" b="1" dirty="0"/>
              <a:t>( VÙNG MÀU XANH LÁ)</a:t>
            </a:r>
            <a:r>
              <a:rPr lang="vi-VN" sz="2000" dirty="0"/>
              <a:t>, cần có chiến lược tăng trưởng mạnh</a:t>
            </a:r>
            <a:r>
              <a:rPr lang="en-US" sz="2000" dirty="0"/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sz="2000" dirty="0"/>
              <a:t> hơn.</a:t>
            </a:r>
          </a:p>
        </p:txBody>
      </p:sp>
      <p:sp>
        <p:nvSpPr>
          <p:cNvPr id="3" name="TextBox 10"/>
          <p:cNvSpPr txBox="1"/>
          <p:nvPr/>
        </p:nvSpPr>
        <p:spPr>
          <a:xfrm>
            <a:off x="990600" y="723900"/>
            <a:ext cx="12573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DỰ BÁO DOANH THU NĂM TIẾP THEO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0" y="1361315"/>
            <a:ext cx="10966380" cy="39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94581" y="2608649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94581" y="2770934"/>
            <a:ext cx="8157169" cy="6607307"/>
          </a:xfrm>
          <a:custGeom>
            <a:avLst/>
            <a:gdLst/>
            <a:ahLst/>
            <a:cxnLst/>
            <a:rect l="l" t="t" r="r" b="b"/>
            <a:pathLst>
              <a:path w="8157169" h="6607307">
                <a:moveTo>
                  <a:pt x="0" y="0"/>
                </a:moveTo>
                <a:lnTo>
                  <a:pt x="8157170" y="0"/>
                </a:lnTo>
                <a:lnTo>
                  <a:pt x="8157170" y="6607308"/>
                </a:lnTo>
                <a:lnTo>
                  <a:pt x="0" y="660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84036" y="5912736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036" y="7372634"/>
            <a:ext cx="502898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CAMPAIGN GOALS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4036" y="6486237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Nunc vel massa in urna tincidunt tristique. Quisque dictum condimentum risus a cursus.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0519" y="7946674"/>
            <a:ext cx="6990411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amet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consectetur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adipiscing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elit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Nunc vel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massa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urna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tincidunt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tristique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Quisque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dictum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condimentum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risus</a:t>
            </a:r>
            <a:r>
              <a:rPr lang="en-US" sz="20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cursus.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360148" y="520484"/>
            <a:ext cx="2088165" cy="20881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94752" y="4173297"/>
            <a:ext cx="5930048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7000" b="1" dirty="0">
                <a:solidFill>
                  <a:schemeClr val="tx2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 &amp; ĐỀ XUẤT</a:t>
            </a:r>
          </a:p>
        </p:txBody>
      </p:sp>
    </p:spTree>
    <p:extLst>
      <p:ext uri="{BB962C8B-B14F-4D97-AF65-F5344CB8AC3E}">
        <p14:creationId xmlns:p14="http://schemas.microsoft.com/office/powerpoint/2010/main" val="290529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22972" y="2340464"/>
            <a:ext cx="108586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Mùa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9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Giờ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cao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điểm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vào đầu tuần (Mon - Wed)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và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dần về cuối tuần (Sat - Sun).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Office Supplies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(Văn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>
                <a:cs typeface="Arial" panose="020B0604020202020204" pitchFamily="34" charset="0"/>
              </a:rPr>
              <a:t>giá trị đơn hàng </a:t>
            </a:r>
            <a:r>
              <a:rPr lang="vi-VN" sz="2000" dirty="0">
                <a:cs typeface="Arial" panose="020B0604020202020204" pitchFamily="34" charset="0"/>
              </a:rPr>
              <a:t>trung bình </a:t>
            </a:r>
            <a:r>
              <a:rPr lang="vi-VN" sz="2000" b="1" dirty="0">
                <a:cs typeface="Arial" panose="020B0604020202020204" pitchFamily="34" charset="0"/>
              </a:rPr>
              <a:t>cao nhất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nhuận tăng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theo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doanh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nhưng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vẫn thấp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hơn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so với doanh thu</a:t>
            </a:r>
            <a:r>
              <a:rPr lang="en-US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nhiều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vi-VN" sz="2000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.</a:t>
            </a:r>
            <a:endParaRPr lang="en-US" sz="2000" dirty="0">
              <a:solidFill>
                <a:srgbClr val="000000"/>
              </a:solidFill>
              <a:ea typeface="Poppins Bold"/>
              <a:cs typeface="Arial" panose="020B0604020202020204" pitchFamily="34" charset="0"/>
              <a:sym typeface="Poppins Bold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Giảm giá không giúp tăng doanh số nhưng ảnh </a:t>
            </a:r>
            <a:r>
              <a:rPr lang="vi-VN" sz="2000" b="1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hưởng </a:t>
            </a:r>
            <a:r>
              <a:rPr lang="vi-VN" sz="2000" b="1" smtClean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đến </a:t>
            </a:r>
            <a:r>
              <a:rPr lang="vi-VN" sz="2000" b="1" dirty="0">
                <a:solidFill>
                  <a:srgbClr val="000000"/>
                </a:solidFill>
                <a:ea typeface="Poppins Bold"/>
                <a:cs typeface="Arial" panose="020B0604020202020204" pitchFamily="34" charset="0"/>
                <a:sym typeface="Poppins Bold"/>
              </a:rPr>
              <a:t>lợi nhuận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2000" dirty="0">
              <a:solidFill>
                <a:srgbClr val="000000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0" y="1135538"/>
            <a:ext cx="11118780" cy="761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 LUẬN</a:t>
            </a:r>
          </a:p>
        </p:txBody>
      </p:sp>
      <p:grpSp>
        <p:nvGrpSpPr>
          <p:cNvPr id="23" name="Group 17"/>
          <p:cNvGrpSpPr/>
          <p:nvPr/>
        </p:nvGrpSpPr>
        <p:grpSpPr>
          <a:xfrm>
            <a:off x="12447804" y="2069685"/>
            <a:ext cx="5776619" cy="5776619"/>
            <a:chOff x="0" y="0"/>
            <a:chExt cx="812800" cy="812800"/>
          </a:xfrm>
        </p:grpSpPr>
        <p:sp>
          <p:nvSpPr>
            <p:cNvPr id="24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85800" y="2388954"/>
            <a:ext cx="11732975" cy="511674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"/>
          <p:cNvSpPr/>
          <p:nvPr/>
        </p:nvSpPr>
        <p:spPr>
          <a:xfrm>
            <a:off x="13095374" y="6385114"/>
            <a:ext cx="4616520" cy="3874672"/>
          </a:xfrm>
          <a:custGeom>
            <a:avLst/>
            <a:gdLst/>
            <a:ahLst/>
            <a:cxnLst/>
            <a:rect l="l" t="t" r="r" b="b"/>
            <a:pathLst>
              <a:path w="8999267" h="7608472">
                <a:moveTo>
                  <a:pt x="0" y="0"/>
                </a:moveTo>
                <a:lnTo>
                  <a:pt x="8999267" y="0"/>
                </a:lnTo>
                <a:lnTo>
                  <a:pt x="8999267" y="7608472"/>
                </a:lnTo>
                <a:lnTo>
                  <a:pt x="0" y="760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1471" y="723900"/>
            <a:ext cx="12649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ĐỀ XUẤT CHIẾN LƯỢC TĂNG DOANH THU, LỢI NHUẬN &amp; MỞ RỘNG THỊ TRƯỜNG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2200" y="4000500"/>
            <a:ext cx="14579374" cy="257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Tăng cường quảng cáo trước mùa cao điểm </a:t>
            </a:r>
            <a:r>
              <a:rPr lang="vi-VN" sz="2200" dirty="0">
                <a:cs typeface="Arial" panose="020B0604020202020204" pitchFamily="34" charset="0"/>
              </a:rPr>
              <a:t>để tối đa hóa doanh thu.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Chạy chương trình khuyến mã</a:t>
            </a:r>
            <a:r>
              <a:rPr lang="vi-VN" sz="2200" dirty="0">
                <a:cs typeface="Arial" panose="020B0604020202020204" pitchFamily="34" charset="0"/>
              </a:rPr>
              <a:t>i vào những ngày ít người qua lại và cuối tuần để thu hút khách hàng.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Triển khai chương trình khách hàng thân thiết </a:t>
            </a:r>
            <a:r>
              <a:rPr lang="vi-VN" sz="2200" dirty="0">
                <a:cs typeface="Arial" panose="020B0604020202020204" pitchFamily="34" charset="0"/>
              </a:rPr>
              <a:t>với phần thưởng, chiết khấu và quyền lợi VIP.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Mở rộng sang thị trường phía Tây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bằng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200" dirty="0">
                <a:cs typeface="Arial" panose="020B0604020202020204" pitchFamily="34" charset="0"/>
              </a:rPr>
              <a:t>tiếp thị mục tiêu và quan hệ đối tác địa phương.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200" b="1" dirty="0">
                <a:cs typeface="Arial" panose="020B0604020202020204" pitchFamily="34" charset="0"/>
              </a:rPr>
              <a:t>Sử dụng phân tích dữ liệu </a:t>
            </a:r>
            <a:r>
              <a:rPr lang="vi-VN" sz="2200" dirty="0">
                <a:cs typeface="Arial" panose="020B0604020202020204" pitchFamily="34" charset="0"/>
              </a:rPr>
              <a:t>để cá nhân hóa chiến lược bán hàng và tối ưu hóa giá.</a:t>
            </a:r>
            <a:endParaRPr lang="en-US" sz="2200" dirty="0"/>
          </a:p>
        </p:txBody>
      </p:sp>
      <p:sp>
        <p:nvSpPr>
          <p:cNvPr id="4" name="Rounded Rectangle 3"/>
          <p:cNvSpPr/>
          <p:nvPr/>
        </p:nvSpPr>
        <p:spPr>
          <a:xfrm>
            <a:off x="2133600" y="3467100"/>
            <a:ext cx="14401800" cy="3733800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9935992" y="1748476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10"/>
          <p:cNvSpPr txBox="1"/>
          <p:nvPr/>
        </p:nvSpPr>
        <p:spPr>
          <a:xfrm>
            <a:off x="1028700" y="885825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TỔNG QUAN DỰ ÁN</a:t>
            </a:r>
          </a:p>
        </p:txBody>
      </p:sp>
      <p:sp>
        <p:nvSpPr>
          <p:cNvPr id="4" name="TextBox 11"/>
          <p:cNvSpPr txBox="1"/>
          <p:nvPr/>
        </p:nvSpPr>
        <p:spPr>
          <a:xfrm>
            <a:off x="1094722" y="2424850"/>
            <a:ext cx="8049278" cy="370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Thiệu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cửa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lẻ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tuyến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trụ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sở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Mỹ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Lĩnh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vực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Technology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nghệ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Furniture - 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Nội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thất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Office Supplies – Văn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phòng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phẩm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094722" y="6579747"/>
            <a:ext cx="8049278" cy="268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Đối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Tượng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36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36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Hiện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tại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siêu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gồm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3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nhóm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Consumer 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Khách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nhân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Corporate -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nghiệp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 Office –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Hộ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2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doanh</a:t>
            </a:r>
            <a:endParaRPr lang="en-US" sz="22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33686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03568" y="2695874"/>
            <a:ext cx="8455732" cy="6072753"/>
          </a:xfrm>
          <a:custGeom>
            <a:avLst/>
            <a:gdLst/>
            <a:ahLst/>
            <a:cxnLst/>
            <a:rect l="l" t="t" r="r" b="b"/>
            <a:pathLst>
              <a:path w="8455732" h="6072753">
                <a:moveTo>
                  <a:pt x="0" y="0"/>
                </a:moveTo>
                <a:lnTo>
                  <a:pt x="8455732" y="0"/>
                </a:lnTo>
                <a:lnTo>
                  <a:pt x="8455732" y="6072753"/>
                </a:lnTo>
                <a:lnTo>
                  <a:pt x="0" y="607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7355" y="4649775"/>
            <a:ext cx="609664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7000" b="1" dirty="0">
                <a:solidFill>
                  <a:srgbClr val="24508C"/>
                </a:solidFill>
                <a:latin typeface="Arial" panose="020B0604020202020204" pitchFamily="34" charset="0"/>
                <a:ea typeface="Montserrat Ultra-Bold"/>
                <a:cs typeface="Arial" panose="020B0604020202020204" pitchFamily="34" charset="0"/>
                <a:sym typeface="Montserrat Ultra-Bold"/>
              </a:rPr>
              <a:t>HỎI ĐÁP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0134" y="7268018"/>
            <a:ext cx="1696634" cy="17945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96475" y="1305873"/>
            <a:ext cx="6433259" cy="7675255"/>
          </a:xfrm>
          <a:custGeom>
            <a:avLst/>
            <a:gdLst/>
            <a:ahLst/>
            <a:cxnLst/>
            <a:rect l="l" t="t" r="r" b="b"/>
            <a:pathLst>
              <a:path w="6433259" h="7675255">
                <a:moveTo>
                  <a:pt x="0" y="0"/>
                </a:moveTo>
                <a:lnTo>
                  <a:pt x="6433259" y="0"/>
                </a:lnTo>
                <a:lnTo>
                  <a:pt x="6433259" y="7675254"/>
                </a:lnTo>
                <a:lnTo>
                  <a:pt x="0" y="7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25287" y="2876511"/>
            <a:ext cx="7518713" cy="201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5569" y="4346871"/>
            <a:ext cx="5047460" cy="201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11761" b="1" dirty="0">
                <a:solidFill>
                  <a:srgbClr val="24508C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35949" y="8214218"/>
            <a:ext cx="1343160" cy="13431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085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1600" y="-8027092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4110" y="1257300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PHÂN TÍCH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1124110" y="3203181"/>
            <a:ext cx="9411185" cy="250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Đánh giá hiệu suất kinh doanh của siêu thị.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Xác định xu hướng mua sắm &amp; sản phẩm bán chạy.</a:t>
            </a:r>
            <a:endParaRPr lang="en-US" sz="2800" dirty="0">
              <a:ea typeface="Poppins"/>
              <a:cs typeface="Arial" panose="020B0604020202020204" pitchFamily="34" charset="0"/>
              <a:sym typeface="Poppi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ea typeface="Poppins"/>
                <a:cs typeface="Arial" panose="020B0604020202020204" pitchFamily="34" charset="0"/>
                <a:sym typeface="Poppins"/>
              </a:rPr>
              <a:t>Đề xuất chiến lược tối ưu doanh thu &amp; lợi nhuận</a:t>
            </a:r>
            <a:r>
              <a:rPr lang="en-US" sz="2800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mở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rộng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trường</a:t>
            </a:r>
            <a:r>
              <a:rPr lang="en-US" sz="28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12" name="Freeform 3"/>
          <p:cNvSpPr/>
          <p:nvPr/>
        </p:nvSpPr>
        <p:spPr>
          <a:xfrm>
            <a:off x="11027389" y="3845697"/>
            <a:ext cx="7393405" cy="6321361"/>
          </a:xfrm>
          <a:custGeom>
            <a:avLst/>
            <a:gdLst/>
            <a:ahLst/>
            <a:cxnLst/>
            <a:rect l="l" t="t" r="r" b="b"/>
            <a:pathLst>
              <a:path w="7393405" h="6321361">
                <a:moveTo>
                  <a:pt x="0" y="0"/>
                </a:moveTo>
                <a:lnTo>
                  <a:pt x="7393405" y="0"/>
                </a:lnTo>
                <a:lnTo>
                  <a:pt x="7393405" y="6321361"/>
                </a:lnTo>
                <a:lnTo>
                  <a:pt x="0" y="6321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1219200" y="862012"/>
            <a:ext cx="811530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4400" y="1228376"/>
            <a:ext cx="121126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Nguồn dữ liệu</a:t>
            </a:r>
          </a:p>
          <a:p>
            <a:pPr>
              <a:lnSpc>
                <a:spcPct val="150000"/>
              </a:lnSpc>
            </a:pPr>
            <a: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  <a:t>Nguồn: Kaggle.com</a:t>
            </a: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Link dataset: </a:t>
            </a:r>
            <a:r>
              <a:rPr lang="vi-VN" sz="2000" i="1" u="sng">
                <a:cs typeface="Arial" panose="020B0604020202020204" pitchFamily="34" charset="0"/>
                <a:hlinkClick r:id="rId2"/>
              </a:rPr>
              <a:t>https://www.kaggle.com/datasets/ishanshrivastava28/superstore-sales</a:t>
            </a:r>
            <a:endParaRPr lang="en-US" sz="2000" i="1" u="sng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Mô tả: Dữ liệu bán hàng của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siêu thị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, bao gồm thông tin về đơn hàng, khách hàng, sản phẩm, khu vực và lợi nhuận…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Bao 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gồm 9.994 bản ghi với 21 cột, trong đó có các thông tin quan trọng như:</a:t>
            </a:r>
          </a:p>
          <a:p>
            <a:pPr>
              <a:lnSpc>
                <a:spcPct val="150000"/>
              </a:lnSpc>
            </a:pPr>
            <a:endParaRPr lang="vi-VN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9" y="2617755"/>
            <a:ext cx="4257655" cy="4549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1660" y="4305129"/>
            <a:ext cx="9525000" cy="341632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ID: Thông tin đơn hàng</a:t>
            </a:r>
            <a:r>
              <a:rPr lang="en-US" sz="2000" b="1"/>
              <a:t> </a:t>
            </a:r>
            <a:endParaRPr lang="vi-VN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Order Date: Ngày đặt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Date: Ngày 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Ship Mode: Phương thức giao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Customer ID: Mã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Customer Name: Tên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Segment: Loại khách hàng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0" y="4305129"/>
            <a:ext cx="63393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Country: Quốc 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City: Thành phố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State: Bang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Region: Khu vực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Product ID: Mã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Product Name: Tên sản phẩm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03132" y="4242756"/>
            <a:ext cx="49848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Category: Danh mục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Sub-Category: Danh mục con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Sales: Doanh thu </a:t>
            </a:r>
            <a:endParaRPr lang="en-US" sz="20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Quantity: Số lượng sản phẩm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/>
              <a:t>Discount: Giảm giá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/>
              <a:t>Profit: Lợi nhuận</a:t>
            </a:r>
          </a:p>
        </p:txBody>
      </p:sp>
    </p:spTree>
    <p:extLst>
      <p:ext uri="{BB962C8B-B14F-4D97-AF65-F5344CB8AC3E}">
        <p14:creationId xmlns:p14="http://schemas.microsoft.com/office/powerpoint/2010/main" val="176243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84" y="3303176"/>
            <a:ext cx="2110923" cy="2156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Datasource</a:t>
            </a:r>
            <a:endParaRPr lang="en-US" sz="2500" b="1" dirty="0"/>
          </a:p>
          <a:p>
            <a:pPr algn="ctr"/>
            <a:r>
              <a:rPr lang="en-US" sz="2500" dirty="0"/>
              <a:t>Kaggle</a:t>
            </a:r>
          </a:p>
        </p:txBody>
      </p:sp>
      <p:sp>
        <p:nvSpPr>
          <p:cNvPr id="5" name="Freeform 2"/>
          <p:cNvSpPr/>
          <p:nvPr/>
        </p:nvSpPr>
        <p:spPr>
          <a:xfrm>
            <a:off x="7875361" y="3303176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81800" y="5460955"/>
            <a:ext cx="43355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Data Cleaning &amp; </a:t>
            </a:r>
            <a:r>
              <a:rPr lang="en-US" sz="2500" b="1" dirty="0" err="1"/>
              <a:t>Correclations</a:t>
            </a:r>
            <a:endParaRPr lang="en-US" sz="2500" dirty="0"/>
          </a:p>
          <a:p>
            <a:pPr algn="ctr"/>
            <a:r>
              <a:rPr lang="en-US" sz="2500" dirty="0"/>
              <a:t>Python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3303176"/>
            <a:ext cx="2263336" cy="179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93136" y="5459823"/>
            <a:ext cx="220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/>
              <a:t>Visulizations</a:t>
            </a:r>
            <a:endParaRPr lang="en-US" sz="2500" b="1" dirty="0"/>
          </a:p>
          <a:p>
            <a:pPr algn="ctr"/>
            <a:r>
              <a:rPr lang="en-US" sz="2500" dirty="0"/>
              <a:t>Power BI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867400" y="4152900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355307" y="4049689"/>
            <a:ext cx="1219200" cy="838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</p:spTree>
    <p:extLst>
      <p:ext uri="{BB962C8B-B14F-4D97-AF65-F5344CB8AC3E}">
        <p14:creationId xmlns:p14="http://schemas.microsoft.com/office/powerpoint/2010/main" val="28915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229539" y="4988741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</a:p>
          <a:p>
            <a:pPr algn="ctr">
              <a:lnSpc>
                <a:spcPts val="6385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647894" y="1855723"/>
            <a:ext cx="5187696" cy="1272624"/>
            <a:chOff x="0" y="0"/>
            <a:chExt cx="1013318" cy="2604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020703" y="2238472"/>
            <a:ext cx="355995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Load &amp;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Khám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phá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932277" y="224423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105649" y="4032868"/>
            <a:ext cx="3448990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 sạch dữ liệu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2878605" y="5583669"/>
            <a:ext cx="3448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mối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tương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biến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2149516" y="7568154"/>
            <a:ext cx="344899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 file csv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9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80" name="Freeform 2"/>
          <p:cNvSpPr/>
          <p:nvPr/>
        </p:nvSpPr>
        <p:spPr>
          <a:xfrm>
            <a:off x="4351956" y="3642832"/>
            <a:ext cx="1585066" cy="1380736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7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844620" y="349968"/>
            <a:ext cx="1104258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DATA CLEANING &amp; CORRECLATIONS</a:t>
            </a:r>
          </a:p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 </a:t>
            </a:r>
          </a:p>
        </p:txBody>
      </p:sp>
      <p:sp>
        <p:nvSpPr>
          <p:cNvPr id="12" name="TextBox 73"/>
          <p:cNvSpPr txBox="1"/>
          <p:nvPr/>
        </p:nvSpPr>
        <p:spPr>
          <a:xfrm>
            <a:off x="1371600" y="9588159"/>
            <a:ext cx="1398249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000" i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Code Documentation : https://github.com/Maianh2510/Project--Superstore-Business-Analysis.git </a:t>
            </a:r>
          </a:p>
        </p:txBody>
      </p:sp>
      <p:sp>
        <p:nvSpPr>
          <p:cNvPr id="13" name="TextBox 73"/>
          <p:cNvSpPr txBox="1"/>
          <p:nvPr/>
        </p:nvSpPr>
        <p:spPr>
          <a:xfrm>
            <a:off x="1644478" y="3743387"/>
            <a:ext cx="4603921" cy="4448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Chuyển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đổi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format columns</a:t>
            </a: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lí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bị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thiếu</a:t>
            </a:r>
            <a:endParaRPr lang="en-US" sz="23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 algn="just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Kiểm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tra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&amp;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loại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3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bỏ</a:t>
            </a:r>
            <a:r>
              <a:rPr lang="en-US" sz="23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outliers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Xây dựng và trực quan hóa ma trận tương quan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300" dirty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csv</a:t>
            </a: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ts val="3422"/>
              </a:lnSpc>
              <a:spcBef>
                <a:spcPct val="0"/>
              </a:spcBef>
            </a:pPr>
            <a:endParaRPr lang="en-US" sz="2200" b="1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775102"/>
            <a:ext cx="5189670" cy="99830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593764" y="7299636"/>
            <a:ext cx="9338704" cy="1172006"/>
            <a:chOff x="7410444" y="7328152"/>
            <a:chExt cx="9338704" cy="11720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0444" y="7328152"/>
              <a:ext cx="4740051" cy="54868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95" y="7989574"/>
              <a:ext cx="4084674" cy="51058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68200" y="7582920"/>
              <a:ext cx="4480948" cy="73920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480269" y="1159415"/>
            <a:ext cx="7544100" cy="2316729"/>
            <a:chOff x="6124770" y="1342464"/>
            <a:chExt cx="9572730" cy="24240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2967" y="1764217"/>
              <a:ext cx="4561315" cy="8205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4770" y="2751870"/>
              <a:ext cx="4561315" cy="101460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19346" y="2574522"/>
              <a:ext cx="4778154" cy="112023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96600" y="1342464"/>
              <a:ext cx="4701947" cy="102878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377573" y="5161055"/>
            <a:ext cx="7359999" cy="2000390"/>
            <a:chOff x="8184801" y="5081835"/>
            <a:chExt cx="9402693" cy="251925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4801" y="5120128"/>
              <a:ext cx="3068434" cy="12488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4920" y="6557060"/>
              <a:ext cx="2728196" cy="104403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30000" y="5081835"/>
              <a:ext cx="6157494" cy="2484335"/>
            </a:xfrm>
            <a:prstGeom prst="rect">
              <a:avLst/>
            </a:prstGeom>
          </p:spPr>
        </p:pic>
      </p:grpSp>
      <p:sp>
        <p:nvSpPr>
          <p:cNvPr id="37" name="TextBox 10"/>
          <p:cNvSpPr txBox="1"/>
          <p:nvPr/>
        </p:nvSpPr>
        <p:spPr>
          <a:xfrm>
            <a:off x="381000" y="2523177"/>
            <a:ext cx="6956213" cy="73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CÁC BƯỚC THỰC HIỆN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0158" y="8637562"/>
            <a:ext cx="3970364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"/>
          <p:cNvSpPr/>
          <p:nvPr/>
        </p:nvSpPr>
        <p:spPr>
          <a:xfrm flipV="1">
            <a:off x="8314040" y="2497113"/>
            <a:ext cx="1898560" cy="130449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10"/>
          <p:cNvSpPr/>
          <p:nvPr/>
        </p:nvSpPr>
        <p:spPr>
          <a:xfrm flipH="1" flipV="1">
            <a:off x="8316800" y="6477427"/>
            <a:ext cx="1893040" cy="1312494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11"/>
          <p:cNvSpPr/>
          <p:nvPr/>
        </p:nvSpPr>
        <p:spPr>
          <a:xfrm flipV="1">
            <a:off x="8532606" y="4267293"/>
            <a:ext cx="2635124" cy="56360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12"/>
          <p:cNvSpPr/>
          <p:nvPr/>
        </p:nvSpPr>
        <p:spPr>
          <a:xfrm>
            <a:off x="8530566" y="5475506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3"/>
          <p:cNvGrpSpPr/>
          <p:nvPr/>
        </p:nvGrpSpPr>
        <p:grpSpPr>
          <a:xfrm>
            <a:off x="1792023" y="1731496"/>
            <a:ext cx="6824008" cy="6824008"/>
            <a:chOff x="0" y="0"/>
            <a:chExt cx="812800" cy="812800"/>
          </a:xfrm>
        </p:grpSpPr>
        <p:sp>
          <p:nvSpPr>
            <p:cNvPr id="7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16"/>
          <p:cNvSpPr/>
          <p:nvPr/>
        </p:nvSpPr>
        <p:spPr>
          <a:xfrm>
            <a:off x="2452411" y="2489522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7"/>
          <p:cNvGrpSpPr/>
          <p:nvPr/>
        </p:nvGrpSpPr>
        <p:grpSpPr>
          <a:xfrm>
            <a:off x="2315717" y="2255191"/>
            <a:ext cx="5776619" cy="5776619"/>
            <a:chOff x="0" y="0"/>
            <a:chExt cx="812800" cy="812800"/>
          </a:xfrm>
        </p:grpSpPr>
        <p:sp>
          <p:nvSpPr>
            <p:cNvPr id="11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0647893" y="1855723"/>
            <a:ext cx="4950613" cy="1272624"/>
            <a:chOff x="0" y="0"/>
            <a:chExt cx="1013318" cy="260488"/>
          </a:xfrm>
        </p:grpSpPr>
        <p:sp>
          <p:nvSpPr>
            <p:cNvPr id="16" name="Freeform 28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9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30"/>
          <p:cNvSpPr/>
          <p:nvPr/>
        </p:nvSpPr>
        <p:spPr>
          <a:xfrm>
            <a:off x="10820934" y="2012087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31"/>
          <p:cNvGrpSpPr/>
          <p:nvPr/>
        </p:nvGrpSpPr>
        <p:grpSpPr>
          <a:xfrm>
            <a:off x="10796997" y="1971051"/>
            <a:ext cx="1011607" cy="1011607"/>
            <a:chOff x="0" y="0"/>
            <a:chExt cx="812800" cy="812800"/>
          </a:xfrm>
        </p:grpSpPr>
        <p:sp>
          <p:nvSpPr>
            <p:cNvPr id="20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34"/>
          <p:cNvGrpSpPr/>
          <p:nvPr/>
        </p:nvGrpSpPr>
        <p:grpSpPr>
          <a:xfrm>
            <a:off x="10104764" y="2367684"/>
            <a:ext cx="218342" cy="218342"/>
            <a:chOff x="0" y="0"/>
            <a:chExt cx="812800" cy="812800"/>
          </a:xfrm>
        </p:grpSpPr>
        <p:sp>
          <p:nvSpPr>
            <p:cNvPr id="23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39"/>
          <p:cNvGrpSpPr/>
          <p:nvPr/>
        </p:nvGrpSpPr>
        <p:grpSpPr>
          <a:xfrm>
            <a:off x="11604025" y="3623366"/>
            <a:ext cx="4950613" cy="1272624"/>
            <a:chOff x="0" y="0"/>
            <a:chExt cx="1013318" cy="260488"/>
          </a:xfrm>
        </p:grpSpPr>
        <p:sp>
          <p:nvSpPr>
            <p:cNvPr id="28" name="Freeform 4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4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42"/>
          <p:cNvSpPr/>
          <p:nvPr/>
        </p:nvSpPr>
        <p:spPr>
          <a:xfrm>
            <a:off x="11777067" y="3779730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43"/>
          <p:cNvGrpSpPr/>
          <p:nvPr/>
        </p:nvGrpSpPr>
        <p:grpSpPr>
          <a:xfrm>
            <a:off x="11753129" y="3738694"/>
            <a:ext cx="1011607" cy="1011607"/>
            <a:chOff x="0" y="0"/>
            <a:chExt cx="812800" cy="812800"/>
          </a:xfrm>
        </p:grpSpPr>
        <p:sp>
          <p:nvSpPr>
            <p:cNvPr id="32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46"/>
          <p:cNvGrpSpPr/>
          <p:nvPr/>
        </p:nvGrpSpPr>
        <p:grpSpPr>
          <a:xfrm>
            <a:off x="11060897" y="4135327"/>
            <a:ext cx="218342" cy="218342"/>
            <a:chOff x="0" y="0"/>
            <a:chExt cx="812800" cy="812800"/>
          </a:xfrm>
        </p:grpSpPr>
        <p:sp>
          <p:nvSpPr>
            <p:cNvPr id="35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49"/>
          <p:cNvSpPr txBox="1"/>
          <p:nvPr/>
        </p:nvSpPr>
        <p:spPr>
          <a:xfrm>
            <a:off x="12976837" y="3801609"/>
            <a:ext cx="3448990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 hàm DAX tính toán các chỉ số</a:t>
            </a:r>
          </a:p>
        </p:txBody>
      </p:sp>
      <p:sp>
        <p:nvSpPr>
          <p:cNvPr id="38" name="TextBox 50"/>
          <p:cNvSpPr txBox="1"/>
          <p:nvPr/>
        </p:nvSpPr>
        <p:spPr>
          <a:xfrm>
            <a:off x="11888409" y="4011881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39" name="Group 51"/>
          <p:cNvGrpSpPr/>
          <p:nvPr/>
        </p:nvGrpSpPr>
        <p:grpSpPr>
          <a:xfrm>
            <a:off x="11604025" y="5391009"/>
            <a:ext cx="4950613" cy="1272624"/>
            <a:chOff x="0" y="0"/>
            <a:chExt cx="1013318" cy="260488"/>
          </a:xfrm>
        </p:grpSpPr>
        <p:sp>
          <p:nvSpPr>
            <p:cNvPr id="40" name="Freeform 52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53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Freeform 54"/>
          <p:cNvSpPr/>
          <p:nvPr/>
        </p:nvSpPr>
        <p:spPr>
          <a:xfrm>
            <a:off x="11777067" y="5547373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55"/>
          <p:cNvGrpSpPr/>
          <p:nvPr/>
        </p:nvGrpSpPr>
        <p:grpSpPr>
          <a:xfrm>
            <a:off x="11753129" y="5506337"/>
            <a:ext cx="1011607" cy="1011607"/>
            <a:chOff x="0" y="0"/>
            <a:chExt cx="812800" cy="812800"/>
          </a:xfrm>
        </p:grpSpPr>
        <p:sp>
          <p:nvSpPr>
            <p:cNvPr id="44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58"/>
          <p:cNvGrpSpPr/>
          <p:nvPr/>
        </p:nvGrpSpPr>
        <p:grpSpPr>
          <a:xfrm>
            <a:off x="11060897" y="5902970"/>
            <a:ext cx="218342" cy="218342"/>
            <a:chOff x="0" y="0"/>
            <a:chExt cx="812800" cy="812800"/>
          </a:xfrm>
        </p:grpSpPr>
        <p:sp>
          <p:nvSpPr>
            <p:cNvPr id="47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62"/>
          <p:cNvSpPr txBox="1"/>
          <p:nvPr/>
        </p:nvSpPr>
        <p:spPr>
          <a:xfrm>
            <a:off x="11888409" y="5779525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51" name="Group 63"/>
          <p:cNvGrpSpPr/>
          <p:nvPr/>
        </p:nvGrpSpPr>
        <p:grpSpPr>
          <a:xfrm>
            <a:off x="10647893" y="7158653"/>
            <a:ext cx="4950613" cy="1272624"/>
            <a:chOff x="0" y="0"/>
            <a:chExt cx="1013318" cy="260488"/>
          </a:xfrm>
        </p:grpSpPr>
        <p:sp>
          <p:nvSpPr>
            <p:cNvPr id="52" name="Freeform 6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6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66"/>
          <p:cNvSpPr/>
          <p:nvPr/>
        </p:nvSpPr>
        <p:spPr>
          <a:xfrm>
            <a:off x="10820934" y="7315016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67"/>
          <p:cNvGrpSpPr/>
          <p:nvPr/>
        </p:nvGrpSpPr>
        <p:grpSpPr>
          <a:xfrm>
            <a:off x="10796997" y="7273980"/>
            <a:ext cx="1011607" cy="1011607"/>
            <a:chOff x="0" y="0"/>
            <a:chExt cx="812800" cy="812800"/>
          </a:xfrm>
        </p:grpSpPr>
        <p:sp>
          <p:nvSpPr>
            <p:cNvPr id="56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0"/>
          <p:cNvGrpSpPr/>
          <p:nvPr/>
        </p:nvGrpSpPr>
        <p:grpSpPr>
          <a:xfrm>
            <a:off x="10104764" y="7670613"/>
            <a:ext cx="218342" cy="218342"/>
            <a:chOff x="0" y="0"/>
            <a:chExt cx="812800" cy="812800"/>
          </a:xfrm>
        </p:grpSpPr>
        <p:sp>
          <p:nvSpPr>
            <p:cNvPr id="59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74"/>
          <p:cNvSpPr txBox="1"/>
          <p:nvPr/>
        </p:nvSpPr>
        <p:spPr>
          <a:xfrm>
            <a:off x="10932277" y="7547168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63" name="TextBox 10"/>
          <p:cNvSpPr txBox="1"/>
          <p:nvPr/>
        </p:nvSpPr>
        <p:spPr>
          <a:xfrm>
            <a:off x="844620" y="349968"/>
            <a:ext cx="890897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PHƯƠNG PHÁP THỰC HIỆN</a:t>
            </a:r>
          </a:p>
        </p:txBody>
      </p:sp>
      <p:sp>
        <p:nvSpPr>
          <p:cNvPr id="64" name="TextBox 65"/>
          <p:cNvSpPr txBox="1"/>
          <p:nvPr/>
        </p:nvSpPr>
        <p:spPr>
          <a:xfrm>
            <a:off x="3224346" y="4792574"/>
            <a:ext cx="394897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DÙNG </a:t>
            </a:r>
          </a:p>
          <a:p>
            <a:pPr algn="ctr">
              <a:lnSpc>
                <a:spcPts val="6385"/>
              </a:lnSpc>
            </a:pPr>
            <a:r>
              <a:rPr lang="en-US" sz="4560" b="1" dirty="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905" y="3227593"/>
            <a:ext cx="3398815" cy="1303133"/>
          </a:xfrm>
          <a:prstGeom prst="rect">
            <a:avLst/>
          </a:prstGeom>
        </p:spPr>
      </p:pic>
      <p:sp>
        <p:nvSpPr>
          <p:cNvPr id="66" name="TextBox 19"/>
          <p:cNvSpPr txBox="1"/>
          <p:nvPr/>
        </p:nvSpPr>
        <p:spPr>
          <a:xfrm>
            <a:off x="12172449" y="2207667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Data modeling</a:t>
            </a:r>
          </a:p>
        </p:txBody>
      </p:sp>
      <p:sp>
        <p:nvSpPr>
          <p:cNvPr id="67" name="TextBox 20"/>
          <p:cNvSpPr txBox="1"/>
          <p:nvPr/>
        </p:nvSpPr>
        <p:spPr>
          <a:xfrm>
            <a:off x="10938903" y="2268379"/>
            <a:ext cx="741046" cy="37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  <a:spcBef>
                <a:spcPct val="0"/>
              </a:spcBef>
            </a:pPr>
            <a:r>
              <a:rPr lang="en-US" sz="2182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68" name="TextBox 28"/>
          <p:cNvSpPr txBox="1"/>
          <p:nvPr/>
        </p:nvSpPr>
        <p:spPr>
          <a:xfrm>
            <a:off x="13172765" y="5757089"/>
            <a:ext cx="324982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2"/>
              </a:lnSpc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Trực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quan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hóa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4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endParaRPr lang="en-US" sz="24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69" name="TextBox 37"/>
          <p:cNvSpPr txBox="1"/>
          <p:nvPr/>
        </p:nvSpPr>
        <p:spPr>
          <a:xfrm>
            <a:off x="12166373" y="7595793"/>
            <a:ext cx="2606686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0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Dự báo doanh thu</a:t>
            </a:r>
          </a:p>
        </p:txBody>
      </p:sp>
    </p:spTree>
    <p:extLst>
      <p:ext uri="{BB962C8B-B14F-4D97-AF65-F5344CB8AC3E}">
        <p14:creationId xmlns:p14="http://schemas.microsoft.com/office/powerpoint/2010/main" val="255507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1855</Words>
  <Application>Microsoft Office PowerPoint</Application>
  <PresentationFormat>Custom</PresentationFormat>
  <Paragraphs>206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Wingdings</vt:lpstr>
      <vt:lpstr>Montserrat Medium</vt:lpstr>
      <vt:lpstr>Poppins Bold</vt:lpstr>
      <vt:lpstr>Arial</vt:lpstr>
      <vt:lpstr>Courier New</vt:lpstr>
      <vt:lpstr>Poppins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kinh doanh</dc:title>
  <dc:creator>Mai Anh</dc:creator>
  <cp:lastModifiedBy>Mai Anh</cp:lastModifiedBy>
  <cp:revision>117</cp:revision>
  <dcterms:created xsi:type="dcterms:W3CDTF">2006-08-16T00:00:00Z</dcterms:created>
  <dcterms:modified xsi:type="dcterms:W3CDTF">2025-02-18T11:24:12Z</dcterms:modified>
  <dc:identifier>DAGfMmpRBSs</dc:identifier>
</cp:coreProperties>
</file>